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5122525" cy="21386800"/>
  <p:notesSz cx="6797675" cy="9926638"/>
  <p:defaultTextStyle>
    <a:defPPr>
      <a:defRPr lang="ja-JP"/>
    </a:defPPr>
    <a:lvl1pPr marL="0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1pPr>
    <a:lvl2pPr marL="1043102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2pPr>
    <a:lvl3pPr marL="2086204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3pPr>
    <a:lvl4pPr marL="3129305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4pPr>
    <a:lvl5pPr marL="4172407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5pPr>
    <a:lvl6pPr marL="5215509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6pPr>
    <a:lvl7pPr marL="6258611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7pPr>
    <a:lvl8pPr marL="7301713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8pPr>
    <a:lvl9pPr marL="8344814" algn="l" defTabSz="2086204" rtl="0" eaLnBrk="1" latinLnBrk="0" hangingPunct="1">
      <a:defRPr kumimoji="1"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13F59B-2A8C-9273-2252-9C13E5D8838D}" name="HOTTA Kazuki" initials="" userId="S::khotta@kids.kitasato-u.ac.jp::eec0e95a-e890-4ed7-a41e-01ad177bff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432FF"/>
    <a:srgbClr val="FF00FF"/>
    <a:srgbClr val="FFCCFF"/>
    <a:srgbClr val="FF66FF"/>
    <a:srgbClr val="A6669A"/>
    <a:srgbClr val="C51BAD"/>
    <a:srgbClr val="950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719"/>
  </p:normalViewPr>
  <p:slideViewPr>
    <p:cSldViewPr showGuides="1">
      <p:cViewPr>
        <p:scale>
          <a:sx n="74" d="100"/>
          <a:sy n="74" d="100"/>
        </p:scale>
        <p:origin x="2160" y="536"/>
      </p:cViewPr>
      <p:guideLst>
        <p:guide orient="horz" pos="6736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34190" y="6643771"/>
            <a:ext cx="12854146" cy="45843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68379" y="12119186"/>
            <a:ext cx="10585768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2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5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1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2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38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8133903" y="2673351"/>
            <a:ext cx="5626314" cy="569027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49709" y="2673351"/>
            <a:ext cx="16632153" cy="569027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39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3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4575" y="13743001"/>
            <a:ext cx="12854146" cy="4247656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94575" y="9064640"/>
            <a:ext cx="12854146" cy="4678361"/>
          </a:xfrm>
        </p:spPr>
        <p:txBody>
          <a:bodyPr anchor="b"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1043102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8620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293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7240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155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5861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30171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4481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1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49710" y="15559889"/>
            <a:ext cx="11129234" cy="44016211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630985" y="15559889"/>
            <a:ext cx="11129232" cy="44016211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33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4787278"/>
            <a:ext cx="6681741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102" indent="0">
              <a:buNone/>
              <a:defRPr sz="4600" b="1"/>
            </a:lvl2pPr>
            <a:lvl3pPr marL="2086204" indent="0">
              <a:buNone/>
              <a:defRPr sz="4100" b="1"/>
            </a:lvl3pPr>
            <a:lvl4pPr marL="3129305" indent="0">
              <a:buNone/>
              <a:defRPr sz="3700" b="1"/>
            </a:lvl4pPr>
            <a:lvl5pPr marL="4172407" indent="0">
              <a:buNone/>
              <a:defRPr sz="3700" b="1"/>
            </a:lvl5pPr>
            <a:lvl6pPr marL="5215509" indent="0">
              <a:buNone/>
              <a:defRPr sz="3700" b="1"/>
            </a:lvl6pPr>
            <a:lvl7pPr marL="6258611" indent="0">
              <a:buNone/>
              <a:defRPr sz="3700" b="1"/>
            </a:lvl7pPr>
            <a:lvl8pPr marL="7301713" indent="0">
              <a:buNone/>
              <a:defRPr sz="3700" b="1"/>
            </a:lvl8pPr>
            <a:lvl9pPr marL="8344814" indent="0">
              <a:buNone/>
              <a:defRPr sz="3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56126" y="6782388"/>
            <a:ext cx="6681741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682034" y="4787278"/>
            <a:ext cx="6684366" cy="1995110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43102" indent="0">
              <a:buNone/>
              <a:defRPr sz="4600" b="1"/>
            </a:lvl2pPr>
            <a:lvl3pPr marL="2086204" indent="0">
              <a:buNone/>
              <a:defRPr sz="4100" b="1"/>
            </a:lvl3pPr>
            <a:lvl4pPr marL="3129305" indent="0">
              <a:buNone/>
              <a:defRPr sz="3700" b="1"/>
            </a:lvl4pPr>
            <a:lvl5pPr marL="4172407" indent="0">
              <a:buNone/>
              <a:defRPr sz="3700" b="1"/>
            </a:lvl5pPr>
            <a:lvl6pPr marL="5215509" indent="0">
              <a:buNone/>
              <a:defRPr sz="3700" b="1"/>
            </a:lvl6pPr>
            <a:lvl7pPr marL="6258611" indent="0">
              <a:buNone/>
              <a:defRPr sz="3700" b="1"/>
            </a:lvl7pPr>
            <a:lvl8pPr marL="7301713" indent="0">
              <a:buNone/>
              <a:defRPr sz="3700" b="1"/>
            </a:lvl8pPr>
            <a:lvl9pPr marL="8344814" indent="0">
              <a:buNone/>
              <a:defRPr sz="3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682034" y="6782388"/>
            <a:ext cx="6684366" cy="12322165"/>
          </a:xfrm>
        </p:spPr>
        <p:txBody>
          <a:bodyPr/>
          <a:lstStyle>
            <a:lvl1pPr>
              <a:defRPr sz="5500"/>
            </a:lvl1pPr>
            <a:lvl2pPr>
              <a:defRPr sz="46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5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80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26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6127" y="851512"/>
            <a:ext cx="4975207" cy="3623874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12487" y="851513"/>
            <a:ext cx="8453912" cy="18253041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56127" y="4475387"/>
            <a:ext cx="4975207" cy="14629167"/>
          </a:xfrm>
        </p:spPr>
        <p:txBody>
          <a:bodyPr/>
          <a:lstStyle>
            <a:lvl1pPr marL="0" indent="0">
              <a:buNone/>
              <a:defRPr sz="3200"/>
            </a:lvl1pPr>
            <a:lvl2pPr marL="1043102" indent="0">
              <a:buNone/>
              <a:defRPr sz="2700"/>
            </a:lvl2pPr>
            <a:lvl3pPr marL="2086204" indent="0">
              <a:buNone/>
              <a:defRPr sz="2300"/>
            </a:lvl3pPr>
            <a:lvl4pPr marL="3129305" indent="0">
              <a:buNone/>
              <a:defRPr sz="2100"/>
            </a:lvl4pPr>
            <a:lvl5pPr marL="4172407" indent="0">
              <a:buNone/>
              <a:defRPr sz="2100"/>
            </a:lvl5pPr>
            <a:lvl6pPr marL="5215509" indent="0">
              <a:buNone/>
              <a:defRPr sz="2100"/>
            </a:lvl6pPr>
            <a:lvl7pPr marL="6258611" indent="0">
              <a:buNone/>
              <a:defRPr sz="2100"/>
            </a:lvl7pPr>
            <a:lvl8pPr marL="7301713" indent="0">
              <a:buNone/>
              <a:defRPr sz="2100"/>
            </a:lvl8pPr>
            <a:lvl9pPr marL="8344814" indent="0">
              <a:buNone/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77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64121" y="14970760"/>
            <a:ext cx="9073515" cy="1767383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64121" y="1910950"/>
            <a:ext cx="9073515" cy="12832080"/>
          </a:xfrm>
        </p:spPr>
        <p:txBody>
          <a:bodyPr/>
          <a:lstStyle>
            <a:lvl1pPr marL="0" indent="0">
              <a:buNone/>
              <a:defRPr sz="7300"/>
            </a:lvl1pPr>
            <a:lvl2pPr marL="1043102" indent="0">
              <a:buNone/>
              <a:defRPr sz="6400"/>
            </a:lvl2pPr>
            <a:lvl3pPr marL="2086204" indent="0">
              <a:buNone/>
              <a:defRPr sz="5500"/>
            </a:lvl3pPr>
            <a:lvl4pPr marL="3129305" indent="0">
              <a:buNone/>
              <a:defRPr sz="4600"/>
            </a:lvl4pPr>
            <a:lvl5pPr marL="4172407" indent="0">
              <a:buNone/>
              <a:defRPr sz="4600"/>
            </a:lvl5pPr>
            <a:lvl6pPr marL="5215509" indent="0">
              <a:buNone/>
              <a:defRPr sz="4600"/>
            </a:lvl6pPr>
            <a:lvl7pPr marL="6258611" indent="0">
              <a:buNone/>
              <a:defRPr sz="4600"/>
            </a:lvl7pPr>
            <a:lvl8pPr marL="7301713" indent="0">
              <a:buNone/>
              <a:defRPr sz="4600"/>
            </a:lvl8pPr>
            <a:lvl9pPr marL="8344814" indent="0">
              <a:buNone/>
              <a:defRPr sz="46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964121" y="16738143"/>
            <a:ext cx="9073515" cy="2509977"/>
          </a:xfrm>
        </p:spPr>
        <p:txBody>
          <a:bodyPr/>
          <a:lstStyle>
            <a:lvl1pPr marL="0" indent="0">
              <a:buNone/>
              <a:defRPr sz="3200"/>
            </a:lvl1pPr>
            <a:lvl2pPr marL="1043102" indent="0">
              <a:buNone/>
              <a:defRPr sz="2700"/>
            </a:lvl2pPr>
            <a:lvl3pPr marL="2086204" indent="0">
              <a:buNone/>
              <a:defRPr sz="2300"/>
            </a:lvl3pPr>
            <a:lvl4pPr marL="3129305" indent="0">
              <a:buNone/>
              <a:defRPr sz="2100"/>
            </a:lvl4pPr>
            <a:lvl5pPr marL="4172407" indent="0">
              <a:buNone/>
              <a:defRPr sz="2100"/>
            </a:lvl5pPr>
            <a:lvl6pPr marL="5215509" indent="0">
              <a:buNone/>
              <a:defRPr sz="2100"/>
            </a:lvl6pPr>
            <a:lvl7pPr marL="6258611" indent="0">
              <a:buNone/>
              <a:defRPr sz="2100"/>
            </a:lvl7pPr>
            <a:lvl8pPr marL="7301713" indent="0">
              <a:buNone/>
              <a:defRPr sz="2100"/>
            </a:lvl8pPr>
            <a:lvl9pPr marL="8344814" indent="0">
              <a:buNone/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5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6126" y="856464"/>
            <a:ext cx="13610273" cy="3564467"/>
          </a:xfrm>
          <a:prstGeom prst="rect">
            <a:avLst/>
          </a:prstGeom>
        </p:spPr>
        <p:txBody>
          <a:bodyPr vert="horz" lIns="208620" tIns="104310" rIns="208620" bIns="10431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6126" y="4990255"/>
            <a:ext cx="13610273" cy="14114299"/>
          </a:xfrm>
          <a:prstGeom prst="rect">
            <a:avLst/>
          </a:prstGeom>
        </p:spPr>
        <p:txBody>
          <a:bodyPr vert="horz" lIns="208620" tIns="104310" rIns="208620" bIns="10431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56126" y="19822397"/>
            <a:ext cx="3528589" cy="1138649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222C-3652-442A-AC17-BDA53885277E}" type="datetimeFigureOut">
              <a:rPr kumimoji="1" lang="ja-JP" altLang="en-US" smtClean="0"/>
              <a:t>2025/6/12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166863" y="19822397"/>
            <a:ext cx="4788800" cy="1138649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837810" y="19822397"/>
            <a:ext cx="3528589" cy="1138649"/>
          </a:xfrm>
          <a:prstGeom prst="rect">
            <a:avLst/>
          </a:prstGeom>
        </p:spPr>
        <p:txBody>
          <a:bodyPr vert="horz" lIns="208620" tIns="104310" rIns="208620" bIns="104310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D784-1E9F-4DCE-9F0A-1B964BADD3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42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6204" rtl="0" eaLnBrk="1" latinLnBrk="0" hangingPunct="1">
        <a:spcBef>
          <a:spcPct val="0"/>
        </a:spcBef>
        <a:buNone/>
        <a:defRPr kumimoji="1"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326" indent="-782326" algn="l" defTabSz="20862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95040" indent="-651939" algn="l" defTabSz="208620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607755" indent="-521551" algn="l" defTabSz="20862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50856" indent="-521551" algn="l" defTabSz="208620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93958" indent="-521551" algn="l" defTabSz="208620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737060" indent="-521551" algn="l" defTabSz="20862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6780162" indent="-521551" algn="l" defTabSz="20862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7823264" indent="-521551" algn="l" defTabSz="20862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8866365" indent="-521551" algn="l" defTabSz="20862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43102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6204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29305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72407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15509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58611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301713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44814" algn="l" defTabSz="2086204" rtl="0" eaLnBrk="1" latinLnBrk="0" hangingPunct="1">
        <a:defRPr kumimoji="1"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3F0D8AE5-4EBC-EA77-D5D5-41558136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903" y="12875187"/>
            <a:ext cx="2815200" cy="28152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F06BF11-0D76-93FF-9D4B-8055BF1C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233" y="12890270"/>
            <a:ext cx="2816513" cy="2816513"/>
          </a:xfrm>
          <a:prstGeom prst="rect">
            <a:avLst/>
          </a:prstGeom>
        </p:spPr>
      </p:pic>
      <p:sp>
        <p:nvSpPr>
          <p:cNvPr id="41" name="角丸四角形 40"/>
          <p:cNvSpPr/>
          <p:nvPr/>
        </p:nvSpPr>
        <p:spPr>
          <a:xfrm>
            <a:off x="72430" y="11568804"/>
            <a:ext cx="2425700" cy="6604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362700" y="7918803"/>
            <a:ext cx="8382098" cy="342512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-6880359" y="-3868380"/>
            <a:ext cx="29225876" cy="9812061"/>
          </a:xfrm>
          <a:prstGeom prst="ellipse">
            <a:avLst/>
          </a:prstGeom>
          <a:gradFill flip="none" rotWithShape="1">
            <a:gsLst>
              <a:gs pos="52000">
                <a:srgbClr val="FFCCFF"/>
              </a:gs>
              <a:gs pos="97000">
                <a:srgbClr val="FF00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623" y="342900"/>
            <a:ext cx="150779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5400" dirty="0">
                <a:latin typeface="+mj-ea"/>
                <a:ea typeface="+mj-ea"/>
                <a:cs typeface="Times New Roman" pitchFamily="18" charset="0"/>
              </a:rPr>
              <a:t>トキめき</a:t>
            </a:r>
            <a:r>
              <a:rPr lang="ja-JP" altLang="ja-JP" sz="5400" dirty="0">
                <a:latin typeface="+mj-ea"/>
                <a:ea typeface="+mj-ea"/>
                <a:cs typeface="Times New Roman" pitchFamily="18" charset="0"/>
              </a:rPr>
              <a:t>会</a:t>
            </a:r>
            <a:endParaRPr lang="ja-JP" altLang="ja-JP" sz="54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dirty="0">
                <a:latin typeface="+mj-ea"/>
                <a:ea typeface="+mj-ea"/>
                <a:cs typeface="ＭＳ Ｐゴシック" pitchFamily="50" charset="-128"/>
              </a:rPr>
              <a:t>あなたの若さ度チェックしてみませんか？</a:t>
            </a:r>
            <a:endParaRPr lang="en-US" altLang="ja-JP" sz="54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>
                <a:latin typeface="+mj-ea"/>
                <a:ea typeface="+mj-ea"/>
                <a:cs typeface="ＭＳ Ｐゴシック" pitchFamily="50" charset="-128"/>
              </a:rPr>
              <a:t>主催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新潟医療福祉大学　リハビリテーション学部　理学療法学科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北里大学医療衛生学部　理学療法学専攻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慶応</a:t>
            </a:r>
            <a:r>
              <a:rPr lang="ja-JP" altLang="en-US" sz="3200" dirty="0">
                <a:latin typeface="+mj-ea"/>
                <a:ea typeface="+mj-ea"/>
                <a:cs typeface="ＭＳ Ｐゴシック" pitchFamily="50" charset="-128"/>
              </a:rPr>
              <a:t>義塾大学 医学部　医療政策・管理学教室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共催：　佐渡市、公益</a:t>
            </a:r>
            <a:r>
              <a:rPr lang="ja-JP" altLang="en-US" sz="3200" dirty="0">
                <a:latin typeface="+mj-ea"/>
                <a:ea typeface="+mj-ea"/>
                <a:cs typeface="ＭＳ Ｐゴシック" pitchFamily="50" charset="-128"/>
              </a:rPr>
              <a:t>財団法人 新潟県</a:t>
            </a: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健康づくり財団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後援：新潟県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</p:txBody>
      </p:sp>
      <p:pic>
        <p:nvPicPr>
          <p:cNvPr id="5" name="Picture 2" descr="C:\Users\5Z44TBX\AppData\Local\Microsoft\Windows\Temporary Internet Files\Content.IE5\207IY9V0\walking_group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1" y="5094514"/>
            <a:ext cx="3248400" cy="33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36"/>
          <p:cNvGrpSpPr/>
          <p:nvPr/>
        </p:nvGrpSpPr>
        <p:grpSpPr>
          <a:xfrm>
            <a:off x="6704098" y="8038266"/>
            <a:ext cx="8092688" cy="3186194"/>
            <a:chOff x="6246347" y="7268279"/>
            <a:chExt cx="8092688" cy="318619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7162708" y="7268279"/>
              <a:ext cx="30734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1" lang="ja-JP" altLang="en-US" sz="3200" dirty="0">
                  <a:latin typeface="+mj-ea"/>
                  <a:ea typeface="+mj-ea"/>
                </a:rPr>
                <a:t>スマートフォンで活動量</a:t>
              </a:r>
              <a:r>
                <a:rPr lang="ja-JP" altLang="en-US" sz="3200" dirty="0">
                  <a:latin typeface="+mj-ea"/>
                  <a:ea typeface="+mj-ea"/>
                </a:rPr>
                <a:t>をチェック</a:t>
              </a:r>
              <a:endParaRPr lang="en-US" altLang="ja-JP" sz="3200" dirty="0">
                <a:latin typeface="+mj-ea"/>
                <a:ea typeface="+mj-ea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459767" y="7268279"/>
              <a:ext cx="23419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+mj-ea"/>
                  <a:ea typeface="+mj-ea"/>
                </a:rPr>
                <a:t>認知症の</a:t>
              </a:r>
              <a:br>
                <a:rPr kumimoji="1" lang="en-US" altLang="ja-JP" sz="3200" dirty="0">
                  <a:latin typeface="+mj-ea"/>
                  <a:ea typeface="+mj-ea"/>
                </a:rPr>
              </a:br>
              <a:r>
                <a:rPr kumimoji="1" lang="ja-JP" altLang="en-US" sz="3200" dirty="0">
                  <a:latin typeface="+mj-ea"/>
                  <a:ea typeface="+mj-ea"/>
                </a:rPr>
                <a:t>危険性</a:t>
              </a:r>
            </a:p>
          </p:txBody>
        </p:sp>
        <p:pic>
          <p:nvPicPr>
            <p:cNvPr id="9" name="グラフィックス 12" descr="スマートフォン">
              <a:extLst>
                <a:ext uri="{FF2B5EF4-FFF2-40B4-BE49-F238E27FC236}">
                  <a16:creationId xmlns:a16="http://schemas.microsoft.com/office/drawing/2014/main" id="{86D282D2-B327-4697-811B-9BD122CBE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67814" y="7376318"/>
              <a:ext cx="861141" cy="861141"/>
            </a:xfrm>
            <a:prstGeom prst="rect">
              <a:avLst/>
            </a:prstGeom>
          </p:spPr>
        </p:pic>
        <p:pic>
          <p:nvPicPr>
            <p:cNvPr id="10" name="グラフィックス 14" descr="頭の中の脳">
              <a:extLst>
                <a:ext uri="{FF2B5EF4-FFF2-40B4-BE49-F238E27FC236}">
                  <a16:creationId xmlns:a16="http://schemas.microsoft.com/office/drawing/2014/main" id="{9B3D356E-24E0-4E6C-AFD5-E9BC32A4B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50956" y="7376318"/>
              <a:ext cx="861141" cy="861141"/>
            </a:xfrm>
            <a:prstGeom prst="rect">
              <a:avLst/>
            </a:prstGeom>
          </p:spPr>
        </p:pic>
        <p:pic>
          <p:nvPicPr>
            <p:cNvPr id="11" name="グラフィックス 5" descr="歩く">
              <a:extLst>
                <a:ext uri="{FF2B5EF4-FFF2-40B4-BE49-F238E27FC236}">
                  <a16:creationId xmlns:a16="http://schemas.microsoft.com/office/drawing/2014/main" id="{7925D0DF-BFC2-4EF1-AC5C-6EAF95716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46347" y="8400624"/>
              <a:ext cx="861141" cy="861141"/>
            </a:xfrm>
            <a:prstGeom prst="rect">
              <a:avLst/>
            </a:prstGeom>
          </p:spPr>
        </p:pic>
        <p:pic>
          <p:nvPicPr>
            <p:cNvPr id="12" name="グラフィックス 21" descr="心臓">
              <a:extLst>
                <a:ext uri="{FF2B5EF4-FFF2-40B4-BE49-F238E27FC236}">
                  <a16:creationId xmlns:a16="http://schemas.microsoft.com/office/drawing/2014/main" id="{0E20BE34-F51E-4C33-ADFB-A71C1D3B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50956" y="8400624"/>
              <a:ext cx="861141" cy="861141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E842ABB-3C29-419F-9D69-6432390D8F5D}"/>
                </a:ext>
              </a:extLst>
            </p:cNvPr>
            <p:cNvSpPr txBox="1"/>
            <p:nvPr/>
          </p:nvSpPr>
          <p:spPr>
            <a:xfrm>
              <a:off x="7162708" y="8538807"/>
              <a:ext cx="1841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+mj-ea"/>
                  <a:ea typeface="+mj-ea"/>
                </a:rPr>
                <a:t>歩行速度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5816E01-F615-46B1-8D1D-707CC2316E69}"/>
                </a:ext>
              </a:extLst>
            </p:cNvPr>
            <p:cNvSpPr txBox="1"/>
            <p:nvPr/>
          </p:nvSpPr>
          <p:spPr>
            <a:xfrm>
              <a:off x="11459767" y="8538807"/>
              <a:ext cx="23334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latin typeface="+mj-ea"/>
                  <a:ea typeface="+mj-ea"/>
                </a:rPr>
                <a:t>心肺機能</a:t>
              </a:r>
              <a:endParaRPr kumimoji="1" lang="ja-JP" altLang="en-US" sz="3200" dirty="0">
                <a:latin typeface="+mj-ea"/>
                <a:ea typeface="+mj-ea"/>
              </a:endParaRPr>
            </a:p>
          </p:txBody>
        </p:sp>
        <p:pic>
          <p:nvPicPr>
            <p:cNvPr id="15" name="グラフィックス 16" descr="筋骨たくましい腕">
              <a:extLst>
                <a:ext uri="{FF2B5EF4-FFF2-40B4-BE49-F238E27FC236}">
                  <a16:creationId xmlns:a16="http://schemas.microsoft.com/office/drawing/2014/main" id="{A2CE45A5-1570-4EBF-A2F2-7DDC428EB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49578" y="9485294"/>
              <a:ext cx="861141" cy="861141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817BC69-55CB-44C5-A2B1-36FE3C044FF6}"/>
                </a:ext>
              </a:extLst>
            </p:cNvPr>
            <p:cNvSpPr txBox="1"/>
            <p:nvPr/>
          </p:nvSpPr>
          <p:spPr>
            <a:xfrm>
              <a:off x="7162708" y="9377255"/>
              <a:ext cx="1841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+mj-ea"/>
                  <a:ea typeface="+mj-ea"/>
                </a:rPr>
                <a:t>筋力</a:t>
              </a:r>
              <a:endParaRPr kumimoji="1" lang="en-US" altLang="ja-JP" sz="3200" dirty="0">
                <a:latin typeface="+mj-ea"/>
                <a:ea typeface="+mj-ea"/>
              </a:endParaRPr>
            </a:p>
            <a:p>
              <a:r>
                <a:rPr lang="ja-JP" altLang="en-US" sz="3200" dirty="0">
                  <a:latin typeface="+mj-ea"/>
                  <a:ea typeface="+mj-ea"/>
                </a:rPr>
                <a:t>筋肉量</a:t>
              </a:r>
              <a:endParaRPr kumimoji="1" lang="ja-JP" altLang="en-US" sz="3200" dirty="0">
                <a:latin typeface="+mj-ea"/>
                <a:ea typeface="+mj-ea"/>
              </a:endParaRPr>
            </a:p>
          </p:txBody>
        </p:sp>
        <p:pic>
          <p:nvPicPr>
            <p:cNvPr id="17" name="グラフィックス 23" descr="役員室">
              <a:extLst>
                <a:ext uri="{FF2B5EF4-FFF2-40B4-BE49-F238E27FC236}">
                  <a16:creationId xmlns:a16="http://schemas.microsoft.com/office/drawing/2014/main" id="{C46A5703-5D35-4206-A760-8B5CDBDF1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43871" y="9413532"/>
              <a:ext cx="1004665" cy="1004665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43E829D-BD4A-4DAD-BF40-9267C1D27565}"/>
                </a:ext>
              </a:extLst>
            </p:cNvPr>
            <p:cNvSpPr txBox="1"/>
            <p:nvPr/>
          </p:nvSpPr>
          <p:spPr>
            <a:xfrm>
              <a:off x="11459766" y="9377255"/>
              <a:ext cx="28792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latin typeface="+mj-ea"/>
                  <a:ea typeface="+mj-ea"/>
                </a:rPr>
                <a:t>専門家による</a:t>
              </a:r>
              <a:endParaRPr lang="en-US" altLang="ja-JP" sz="3200" dirty="0">
                <a:latin typeface="+mj-ea"/>
                <a:ea typeface="+mj-ea"/>
              </a:endParaRPr>
            </a:p>
            <a:p>
              <a:r>
                <a:rPr kumimoji="1" lang="ja-JP" altLang="en-US" sz="3200" dirty="0">
                  <a:latin typeface="+mj-ea"/>
                  <a:ea typeface="+mj-ea"/>
                </a:rPr>
                <a:t>結果の説明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FA0C88-5B80-4993-B6A4-A2A215F8E58A}"/>
              </a:ext>
            </a:extLst>
          </p:cNvPr>
          <p:cNvSpPr txBox="1"/>
          <p:nvPr/>
        </p:nvSpPr>
        <p:spPr>
          <a:xfrm>
            <a:off x="320154" y="8615701"/>
            <a:ext cx="5714206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3200" dirty="0">
                <a:latin typeface="+mj-ea"/>
                <a:ea typeface="+mj-ea"/>
              </a:rPr>
              <a:t>参加特典</a:t>
            </a:r>
            <a:endParaRPr lang="en-US" altLang="ja-JP" sz="3200" dirty="0">
              <a:latin typeface="+mj-ea"/>
              <a:ea typeface="+mj-ea"/>
            </a:endParaRPr>
          </a:p>
          <a:p>
            <a:pPr marL="265113" indent="-265113">
              <a:spcAft>
                <a:spcPts val="600"/>
              </a:spcAft>
              <a:buFont typeface="+mj-lt"/>
              <a:buAutoNum type="arabicPeriod"/>
            </a:pPr>
            <a:r>
              <a:rPr lang="ja-JP" altLang="en-US" sz="2400">
                <a:latin typeface="+mj-ea"/>
                <a:ea typeface="+mj-ea"/>
              </a:rPr>
              <a:t>専門家から結果の説明</a:t>
            </a:r>
            <a:endParaRPr lang="en-US" altLang="ja-JP" sz="2400" dirty="0">
              <a:latin typeface="+mj-ea"/>
              <a:ea typeface="+mj-ea"/>
            </a:endParaRPr>
          </a:p>
          <a:p>
            <a:pPr marL="265113" indent="-265113">
              <a:spcAft>
                <a:spcPts val="600"/>
              </a:spcAft>
              <a:buFont typeface="+mj-lt"/>
              <a:buAutoNum type="arabicPeriod"/>
            </a:pPr>
            <a:r>
              <a:rPr lang="ja-JP" altLang="en-US" sz="2400">
                <a:latin typeface="+mj-ea"/>
                <a:ea typeface="+mj-ea"/>
              </a:rPr>
              <a:t>アプリインストールと測定の両方にご協力いただいた方には商品券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732579" y="18110224"/>
            <a:ext cx="7340153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latin typeface="+mj-ea"/>
                <a:ea typeface="+mj-ea"/>
                <a:cs typeface="ＭＳ Ｐゴシック" pitchFamily="50" charset="-128"/>
              </a:rPr>
              <a:t>参加条件</a:t>
            </a:r>
            <a:endParaRPr lang="ja-JP" altLang="ja-JP" sz="2800" dirty="0">
              <a:latin typeface="+mj-ea"/>
              <a:ea typeface="+mj-ea"/>
              <a:cs typeface="ＭＳ Ｐゴシック" pitchFamily="50" charset="-128"/>
            </a:endParaRPr>
          </a:p>
          <a:p>
            <a:pPr marL="263525" lvl="0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ja-JP" sz="2800" dirty="0">
                <a:latin typeface="+mj-ea"/>
                <a:ea typeface="+mj-ea"/>
                <a:cs typeface="ＭＳ Ｐゴシック" pitchFamily="50" charset="-128"/>
              </a:rPr>
              <a:t>40</a:t>
            </a:r>
            <a:r>
              <a:rPr lang="ja-JP" altLang="en-US" sz="2800" dirty="0">
                <a:latin typeface="+mj-ea"/>
                <a:ea typeface="+mj-ea"/>
                <a:cs typeface="ＭＳ Ｐゴシック" pitchFamily="50" charset="-128"/>
              </a:rPr>
              <a:t>歳以上の方</a:t>
            </a:r>
            <a:endParaRPr lang="en-US" altLang="ja-JP" sz="2800" dirty="0">
              <a:latin typeface="+mj-ea"/>
              <a:ea typeface="+mj-ea"/>
              <a:cs typeface="ＭＳ Ｐゴシック" pitchFamily="50" charset="-128"/>
            </a:endParaRPr>
          </a:p>
          <a:p>
            <a:pPr marL="263525" lvl="0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sz="2800" dirty="0">
                <a:latin typeface="+mj-ea"/>
                <a:ea typeface="+mj-ea"/>
                <a:cs typeface="ＭＳ Ｐゴシック" pitchFamily="50" charset="-128"/>
              </a:rPr>
              <a:t>「</a:t>
            </a:r>
            <a:r>
              <a:rPr lang="ja-JP" altLang="en-US" sz="2800" b="1" dirty="0" err="1">
                <a:solidFill>
                  <a:srgbClr val="FF00FF"/>
                </a:solidFill>
                <a:latin typeface="+mj-ea"/>
                <a:ea typeface="+mj-ea"/>
                <a:cs typeface="ＭＳ Ｐゴシック" pitchFamily="50" charset="-128"/>
              </a:rPr>
              <a:t>さど</a:t>
            </a:r>
            <a:r>
              <a:rPr lang="ja-JP" altLang="en-US" sz="2800" b="1" dirty="0">
                <a:solidFill>
                  <a:srgbClr val="FF00FF"/>
                </a:solidFill>
                <a:latin typeface="+mj-ea"/>
                <a:ea typeface="+mj-ea"/>
                <a:cs typeface="ＭＳ Ｐゴシック" pitchFamily="50" charset="-128"/>
              </a:rPr>
              <a:t>ひまわりネット</a:t>
            </a:r>
            <a:r>
              <a:rPr lang="ja-JP" altLang="en-US" sz="2800" dirty="0">
                <a:latin typeface="+mj-ea"/>
                <a:ea typeface="+mj-ea"/>
                <a:cs typeface="ＭＳ Ｐゴシック" pitchFamily="50" charset="-128"/>
              </a:rPr>
              <a:t>」に同意されている方</a:t>
            </a:r>
            <a:r>
              <a:rPr lang="ja-JP" altLang="en-US" sz="2800" dirty="0">
                <a:solidFill>
                  <a:srgbClr val="FF00FF"/>
                </a:solidFill>
                <a:latin typeface="+mj-ea"/>
                <a:ea typeface="+mj-ea"/>
                <a:cs typeface="ＭＳ Ｐゴシック" pitchFamily="50" charset="-128"/>
              </a:rPr>
              <a:t>*</a:t>
            </a:r>
            <a:endParaRPr lang="en-US" altLang="ja-JP" sz="2800" dirty="0">
              <a:solidFill>
                <a:srgbClr val="FF00FF"/>
              </a:solidFill>
              <a:latin typeface="+mj-ea"/>
              <a:ea typeface="+mj-ea"/>
              <a:cs typeface="ＭＳ Ｐゴシック" pitchFamily="50" charset="-128"/>
            </a:endParaRPr>
          </a:p>
          <a:p>
            <a:pPr marL="263525" lvl="0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sz="2800" dirty="0">
                <a:latin typeface="+mj-ea"/>
                <a:ea typeface="+mj-ea"/>
                <a:cs typeface="ＭＳ Ｐゴシック" pitchFamily="50" charset="-128"/>
              </a:rPr>
              <a:t>スマートフォンを使用されている方</a:t>
            </a:r>
            <a:r>
              <a:rPr lang="ja-JP" altLang="en-US" sz="2800" dirty="0">
                <a:solidFill>
                  <a:srgbClr val="FF00FF"/>
                </a:solidFill>
                <a:latin typeface="+mj-ea"/>
                <a:ea typeface="+mj-ea"/>
                <a:cs typeface="ＭＳ Ｐゴシック" pitchFamily="50" charset="-128"/>
              </a:rPr>
              <a:t>* *</a:t>
            </a:r>
            <a:endParaRPr lang="en-US" altLang="ja-JP" sz="2800" dirty="0">
              <a:latin typeface="+mj-ea"/>
              <a:ea typeface="+mj-ea"/>
              <a:cs typeface="ＭＳ Ｐゴシック" pitchFamily="50" charset="-128"/>
            </a:endParaRPr>
          </a:p>
          <a:p>
            <a:pPr marL="263525" lvl="0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sz="2800" dirty="0">
                <a:latin typeface="+mj-ea"/>
                <a:ea typeface="+mj-ea"/>
                <a:cs typeface="ＭＳ Ｐゴシック" pitchFamily="50" charset="-128"/>
              </a:rPr>
              <a:t>お一人で歩ける方</a:t>
            </a:r>
            <a:endParaRPr lang="en-US" altLang="ja-JP" sz="2800" dirty="0">
              <a:latin typeface="+mj-ea"/>
              <a:ea typeface="+mj-ea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FF00FF"/>
                </a:solidFill>
              </a:rPr>
              <a:t>*</a:t>
            </a:r>
            <a:r>
              <a:rPr lang="ja-JP" altLang="en-US" sz="2000" dirty="0"/>
              <a:t>当日、会場でひまわりネットへの登録も可能です．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FF00FF"/>
                </a:solidFill>
                <a:latin typeface="+mj-ea"/>
                <a:ea typeface="+mj-ea"/>
                <a:cs typeface="ＭＳ Ｐゴシック" pitchFamily="50" charset="-128"/>
              </a:rPr>
              <a:t>*</a:t>
            </a:r>
            <a:r>
              <a:rPr lang="ja-JP" altLang="en-US" sz="2000" dirty="0">
                <a:solidFill>
                  <a:srgbClr val="FF00FF"/>
                </a:solidFill>
                <a:latin typeface="+mj-ea"/>
                <a:ea typeface="+mj-ea"/>
                <a:cs typeface="ＭＳ Ｐゴシック" pitchFamily="50" charset="-128"/>
              </a:rPr>
              <a:t>*</a:t>
            </a:r>
            <a:r>
              <a:rPr lang="ja-JP" altLang="en-US" sz="2000" dirty="0">
                <a:latin typeface="+mj-ea"/>
                <a:ea typeface="+mj-ea"/>
                <a:cs typeface="ＭＳ Ｐゴシック" pitchFamily="50" charset="-128"/>
              </a:rPr>
              <a:t>スマートフォンをお持ちでない方も測定会に参加可能です。</a:t>
            </a:r>
            <a:endParaRPr lang="en-US" altLang="ja-JP" sz="2000" dirty="0"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5009" y="12277576"/>
            <a:ext cx="330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latin typeface="+mj-ea"/>
                <a:ea typeface="+mj-ea"/>
                <a:cs typeface="Times New Roman" pitchFamily="18" charset="0"/>
              </a:rPr>
              <a:t>2025</a:t>
            </a:r>
            <a:r>
              <a:rPr lang="ja-JP" altLang="ja-JP" sz="4000">
                <a:latin typeface="+mj-ea"/>
                <a:ea typeface="+mj-ea"/>
                <a:cs typeface="Times New Roman" pitchFamily="18" charset="0"/>
              </a:rPr>
              <a:t>年</a:t>
            </a:r>
            <a:r>
              <a:rPr lang="en-US" altLang="ja-JP" sz="4000" dirty="0">
                <a:latin typeface="+mj-ea"/>
                <a:ea typeface="+mj-ea"/>
                <a:cs typeface="Times New Roman" pitchFamily="18" charset="0"/>
              </a:rPr>
              <a:t>12</a:t>
            </a:r>
            <a:r>
              <a:rPr lang="ja-JP" altLang="ja-JP" sz="4000">
                <a:latin typeface="+mj-ea"/>
                <a:ea typeface="+mj-ea"/>
                <a:cs typeface="Times New Roman" pitchFamily="18" charset="0"/>
              </a:rPr>
              <a:t>月</a:t>
            </a:r>
            <a:endParaRPr lang="en-US" altLang="ja-JP" sz="40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2430" y="15244119"/>
            <a:ext cx="2425700" cy="6604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44438" y="15229904"/>
            <a:ext cx="712053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latin typeface="+mj-ea"/>
                <a:ea typeface="+mj-ea"/>
                <a:cs typeface="Times New Roman" pitchFamily="18" charset="0"/>
              </a:rPr>
              <a:t>開催場所</a:t>
            </a:r>
            <a:endParaRPr lang="en-US" altLang="ja-JP" sz="3600" dirty="0">
              <a:latin typeface="+mj-ea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ja-JP" altLang="en-US" sz="3600">
                <a:latin typeface="+mj-ea"/>
                <a:ea typeface="+mj-ea"/>
                <a:cs typeface="Times New Roman" pitchFamily="18" charset="0"/>
              </a:rPr>
              <a:t>ヒルトップアリーナ佐渡</a:t>
            </a:r>
            <a:endParaRPr lang="en-US" altLang="ja-JP" sz="2400" dirty="0">
              <a:latin typeface="+mj-ea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ja-JP" altLang="en-US" sz="2400">
                <a:latin typeface="+mj-ea"/>
                <a:ea typeface="+mj-ea"/>
                <a:cs typeface="Times New Roman" pitchFamily="18" charset="0"/>
              </a:rPr>
              <a:t>佐渡市窪田</a:t>
            </a:r>
            <a:r>
              <a:rPr lang="en-US" altLang="ja-JP" sz="2400" dirty="0">
                <a:latin typeface="+mj-ea"/>
                <a:ea typeface="+mj-ea"/>
                <a:cs typeface="Times New Roman" pitchFamily="18" charset="0"/>
              </a:rPr>
              <a:t>75-1</a:t>
            </a:r>
            <a:endParaRPr lang="en-US" altLang="ja-JP" sz="36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163785" y="8448129"/>
            <a:ext cx="6029325" cy="277405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782767" y="11430881"/>
            <a:ext cx="68927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ＭＳ Ｐゴシック" pitchFamily="50" charset="-128"/>
              </a:rPr>
              <a:t>参加は予約制となります。</a:t>
            </a:r>
            <a:endParaRPr lang="ja-JP" altLang="ja-JP" sz="4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9F8648B-3484-AB4B-B813-2D03A4E7AD86}"/>
              </a:ext>
            </a:extLst>
          </p:cNvPr>
          <p:cNvSpPr/>
          <p:nvPr/>
        </p:nvSpPr>
        <p:spPr>
          <a:xfrm>
            <a:off x="3155754" y="5532545"/>
            <a:ext cx="118240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+mj-ea"/>
                <a:ea typeface="+mj-ea"/>
              </a:rPr>
              <a:t>介護予防は体の“弱りはじめ”（フレイル）に気づくことから始まります。</a:t>
            </a:r>
            <a:r>
              <a:rPr lang="ja-JP" altLang="en-US" sz="3600" b="1" dirty="0">
                <a:latin typeface="+mj-ea"/>
                <a:ea typeface="+mj-ea"/>
              </a:rPr>
              <a:t>新潟県の後援と佐渡市の共催</a:t>
            </a:r>
            <a:r>
              <a:rPr lang="ja-JP" altLang="en-US" sz="3200" b="1" dirty="0">
                <a:latin typeface="+mj-ea"/>
                <a:ea typeface="+mj-ea"/>
              </a:rPr>
              <a:t>を頂きながら、</a:t>
            </a:r>
            <a:r>
              <a:rPr lang="ja-JP" altLang="en-US" sz="3200" dirty="0">
                <a:latin typeface="+mj-ea"/>
                <a:ea typeface="+mj-ea"/>
              </a:rPr>
              <a:t>私たちは</a:t>
            </a:r>
            <a:r>
              <a:rPr lang="ja-JP" altLang="en-US" sz="3200" b="1" dirty="0">
                <a:latin typeface="+mj-ea"/>
                <a:ea typeface="+mj-ea"/>
              </a:rPr>
              <a:t>スマートフォン</a:t>
            </a:r>
            <a:r>
              <a:rPr lang="ja-JP" altLang="en-US" sz="3200" dirty="0">
                <a:latin typeface="+mj-ea"/>
                <a:ea typeface="+mj-ea"/>
              </a:rPr>
              <a:t>を使って “弱りはじめ” を科学的な視点から見つけ、生きがいに満ちたスマートにときめく未来の佐渡市を目指しています。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601F457-EEC1-284E-B1C2-FDB1EB08DCD3}"/>
              </a:ext>
            </a:extLst>
          </p:cNvPr>
          <p:cNvSpPr/>
          <p:nvPr/>
        </p:nvSpPr>
        <p:spPr>
          <a:xfrm>
            <a:off x="72430" y="11559237"/>
            <a:ext cx="24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>
                <a:latin typeface="+mj-ea"/>
                <a:ea typeface="+mj-ea"/>
                <a:cs typeface="Times New Roman" pitchFamily="18" charset="0"/>
              </a:rPr>
              <a:t>開催</a:t>
            </a:r>
            <a:r>
              <a:rPr lang="ja-JP" altLang="ja-JP" sz="3600">
                <a:latin typeface="+mj-ea"/>
                <a:ea typeface="+mj-ea"/>
                <a:cs typeface="Times New Roman" pitchFamily="18" charset="0"/>
              </a:rPr>
              <a:t>日時</a:t>
            </a:r>
            <a:endParaRPr lang="en-US" altLang="ja-JP" sz="28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42FCCD-1B31-DF45-8F46-B014C3CA2B05}"/>
              </a:ext>
            </a:extLst>
          </p:cNvPr>
          <p:cNvSpPr/>
          <p:nvPr/>
        </p:nvSpPr>
        <p:spPr>
          <a:xfrm>
            <a:off x="300753" y="12981974"/>
            <a:ext cx="74318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19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日（金）　午後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  1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時，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2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時</a:t>
            </a:r>
            <a:r>
              <a:rPr lang="en-US" altLang="ja-JP" sz="3200" dirty="0">
                <a:latin typeface="+mj-ea"/>
                <a:cs typeface="Times New Roman" pitchFamily="18" charset="0"/>
              </a:rPr>
              <a:t>, 3</a:t>
            </a:r>
            <a:r>
              <a:rPr lang="ja-JP" altLang="en-US" sz="3200">
                <a:latin typeface="+mj-ea"/>
                <a:cs typeface="Times New Roman" pitchFamily="18" charset="0"/>
              </a:rPr>
              <a:t>時</a:t>
            </a:r>
            <a:endParaRPr lang="en-US" altLang="ja-JP" sz="3200" dirty="0">
              <a:latin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20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日（土），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21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日（日）</a:t>
            </a:r>
            <a:endParaRPr lang="en-US" altLang="ja-JP" sz="3200" dirty="0">
              <a:latin typeface="+mj-ea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　　　　　　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午前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  9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時半，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10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時</a:t>
            </a:r>
            <a:r>
              <a:rPr lang="ja-JP" altLang="en-US" sz="3200">
                <a:latin typeface="+mj-ea"/>
                <a:cs typeface="Times New Roman" pitchFamily="18" charset="0"/>
              </a:rPr>
              <a:t>半</a:t>
            </a:r>
            <a:r>
              <a:rPr lang="en-US" altLang="ja-JP" sz="3200" dirty="0">
                <a:latin typeface="+mj-ea"/>
                <a:cs typeface="Times New Roman" pitchFamily="18" charset="0"/>
              </a:rPr>
              <a:t>, 11</a:t>
            </a:r>
            <a:r>
              <a:rPr lang="ja-JP" altLang="en-US" sz="3200">
                <a:latin typeface="+mj-ea"/>
                <a:cs typeface="Times New Roman" pitchFamily="18" charset="0"/>
              </a:rPr>
              <a:t>時半</a:t>
            </a:r>
            <a:endParaRPr lang="en-US" altLang="ja-JP" sz="3200" dirty="0">
              <a:latin typeface="+mj-ea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　　　　　　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  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午後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  1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時，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2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時</a:t>
            </a:r>
            <a:r>
              <a:rPr lang="en-US" altLang="ja-JP" sz="3200" dirty="0">
                <a:latin typeface="+mj-ea"/>
                <a:cs typeface="Times New Roman" pitchFamily="18" charset="0"/>
              </a:rPr>
              <a:t>, 3</a:t>
            </a:r>
            <a:r>
              <a:rPr lang="ja-JP" altLang="en-US" sz="3200">
                <a:latin typeface="+mj-ea"/>
                <a:cs typeface="Times New Roman" pitchFamily="18" charset="0"/>
              </a:rPr>
              <a:t>時</a:t>
            </a:r>
            <a:endParaRPr lang="en-US" altLang="ja-JP" sz="32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55" name="角丸四角形 54">
            <a:extLst>
              <a:ext uri="{FF2B5EF4-FFF2-40B4-BE49-F238E27FC236}">
                <a16:creationId xmlns:a16="http://schemas.microsoft.com/office/drawing/2014/main" id="{75E6167C-10FC-4144-9F16-6B3E8517C476}"/>
              </a:ext>
            </a:extLst>
          </p:cNvPr>
          <p:cNvSpPr/>
          <p:nvPr/>
        </p:nvSpPr>
        <p:spPr>
          <a:xfrm>
            <a:off x="72430" y="17411299"/>
            <a:ext cx="2425700" cy="6604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67CF662-996C-D44D-AC73-3EF39BD6ABFC}"/>
              </a:ext>
            </a:extLst>
          </p:cNvPr>
          <p:cNvSpPr/>
          <p:nvPr/>
        </p:nvSpPr>
        <p:spPr>
          <a:xfrm>
            <a:off x="72430" y="17425368"/>
            <a:ext cx="24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>
                <a:latin typeface="+mj-ea"/>
                <a:ea typeface="+mj-ea"/>
                <a:cs typeface="Times New Roman" pitchFamily="18" charset="0"/>
              </a:rPr>
              <a:t>持ち物</a:t>
            </a:r>
            <a:endParaRPr lang="en-US" altLang="ja-JP" sz="28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160125A-FE41-5343-841D-DC6337255368}"/>
              </a:ext>
            </a:extLst>
          </p:cNvPr>
          <p:cNvSpPr/>
          <p:nvPr/>
        </p:nvSpPr>
        <p:spPr>
          <a:xfrm>
            <a:off x="128271" y="18064345"/>
            <a:ext cx="73725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健康保険証、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スマートフォン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お持ちの方のみ</a:t>
            </a:r>
            <a:r>
              <a:rPr lang="en-US" altLang="ja-JP" sz="3200" dirty="0">
                <a:latin typeface="+mj-ea"/>
                <a:ea typeface="+mj-ea"/>
                <a:cs typeface="Times New Roman" pitchFamily="18" charset="0"/>
              </a:rPr>
              <a:t>)</a:t>
            </a: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、歩きやすい上履き、太ももの皮膚を露出できるズボンあるいは短パン</a:t>
            </a:r>
            <a:endParaRPr lang="en-US" altLang="ja-JP" sz="3200" dirty="0">
              <a:latin typeface="+mj-ea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Times New Roman" pitchFamily="18" charset="0"/>
              </a:rPr>
              <a:t>上腕を露出できる半袖のシャツ</a:t>
            </a:r>
            <a:endParaRPr lang="en-US" altLang="ja-JP" sz="32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2A970E9-0D70-944D-93D6-6F7C65D3B2B8}"/>
              </a:ext>
            </a:extLst>
          </p:cNvPr>
          <p:cNvSpPr/>
          <p:nvPr/>
        </p:nvSpPr>
        <p:spPr>
          <a:xfrm>
            <a:off x="13805362" y="540272"/>
            <a:ext cx="10081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>
                <a:latin typeface="+mj-ea"/>
                <a:ea typeface="+mj-ea"/>
              </a:rPr>
              <a:t>Ver20250612</a:t>
            </a:r>
            <a:endParaRPr lang="ja-JP" altLang="en-US" sz="1100">
              <a:latin typeface="+mj-ea"/>
              <a:ea typeface="+mj-ea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1F61450-257D-9948-9722-3D94D90FF8BE}"/>
              </a:ext>
            </a:extLst>
          </p:cNvPr>
          <p:cNvSpPr/>
          <p:nvPr/>
        </p:nvSpPr>
        <p:spPr>
          <a:xfrm>
            <a:off x="213117" y="20446090"/>
            <a:ext cx="7204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>
                <a:solidFill>
                  <a:srgbClr val="FF00FF"/>
                </a:solidFill>
                <a:latin typeface="+mj-ea"/>
                <a:ea typeface="+mj-ea"/>
                <a:cs typeface="Times New Roman" pitchFamily="18" charset="0"/>
              </a:rPr>
              <a:t>短パンと半袖は上着やズボンの下に着てご来場ください．太ももを出す、あるいは腕まくりが必要な検査の際に、上着やズボンを脱いでいただきます．</a:t>
            </a:r>
            <a:endParaRPr lang="en-US" altLang="ja-JP" sz="1600" b="1" dirty="0">
              <a:solidFill>
                <a:srgbClr val="FF00FF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6501B4C-CAB9-9F7D-10CD-A6044DE828CC}"/>
              </a:ext>
            </a:extLst>
          </p:cNvPr>
          <p:cNvSpPr txBox="1"/>
          <p:nvPr/>
        </p:nvSpPr>
        <p:spPr>
          <a:xfrm>
            <a:off x="7749700" y="16352415"/>
            <a:ext cx="7218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+mj-ea"/>
                <a:ea typeface="+mj-ea"/>
                <a:cs typeface="ＭＳ Ｐゴシック" pitchFamily="50" charset="-128"/>
              </a:rPr>
              <a:t>お電話での参加</a:t>
            </a:r>
            <a:r>
              <a:rPr lang="ja-JP" altLang="en-US" sz="2800">
                <a:solidFill>
                  <a:srgbClr val="FF0000"/>
                </a:solidFill>
                <a:latin typeface="+mj-ea"/>
                <a:ea typeface="+mj-ea"/>
                <a:cs typeface="ＭＳ Ｐゴシック" pitchFamily="50" charset="-128"/>
              </a:rPr>
              <a:t>予約は受け付けておりません。</a:t>
            </a:r>
            <a:endParaRPr lang="en-US" altLang="ja-JP" sz="2800" dirty="0">
              <a:solidFill>
                <a:srgbClr val="FF0000"/>
              </a:solidFill>
              <a:latin typeface="+mj-ea"/>
              <a:ea typeface="+mj-ea"/>
              <a:cs typeface="ＭＳ Ｐゴシック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>
                <a:solidFill>
                  <a:srgbClr val="FF0000"/>
                </a:solidFill>
                <a:latin typeface="+mj-ea"/>
                <a:ea typeface="+mj-ea"/>
                <a:cs typeface="ＭＳ Ｐゴシック" pitchFamily="50" charset="-128"/>
              </a:rPr>
              <a:t>QR</a:t>
            </a:r>
            <a:r>
              <a:rPr lang="ja-JP" altLang="en-US" sz="2800">
                <a:solidFill>
                  <a:srgbClr val="FF0000"/>
                </a:solidFill>
                <a:latin typeface="+mj-ea"/>
                <a:ea typeface="+mj-ea"/>
                <a:cs typeface="ＭＳ Ｐゴシック" pitchFamily="50" charset="-128"/>
              </a:rPr>
              <a:t>から登録した時点で参加登録は完了です。</a:t>
            </a:r>
            <a:endParaRPr lang="en-US" altLang="ja-JP" sz="2800" dirty="0">
              <a:solidFill>
                <a:srgbClr val="FF0000"/>
              </a:solidFill>
              <a:latin typeface="+mj-ea"/>
              <a:ea typeface="+mj-ea"/>
              <a:cs typeface="ＭＳ Ｐゴシック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rgbClr val="FF0000"/>
                </a:solidFill>
                <a:latin typeface="+mj-ea"/>
                <a:ea typeface="+mj-ea"/>
                <a:cs typeface="ＭＳ Ｐゴシック" pitchFamily="50" charset="-128"/>
              </a:rPr>
              <a:t>カレンダーに日時を記載しておきましょう。</a:t>
            </a:r>
            <a:endParaRPr lang="en-US" altLang="ja-JP" sz="2400" dirty="0"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D74D2ED7-70FA-758C-D4AB-9F8CB0D89F23}"/>
              </a:ext>
            </a:extLst>
          </p:cNvPr>
          <p:cNvSpPr/>
          <p:nvPr/>
        </p:nvSpPr>
        <p:spPr>
          <a:xfrm>
            <a:off x="8353350" y="12287279"/>
            <a:ext cx="2425700" cy="6604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1DA5996F-6E5B-42A7-F364-DB856A8116F0}"/>
              </a:ext>
            </a:extLst>
          </p:cNvPr>
          <p:cNvSpPr/>
          <p:nvPr/>
        </p:nvSpPr>
        <p:spPr>
          <a:xfrm>
            <a:off x="11195645" y="12287279"/>
            <a:ext cx="2425700" cy="660400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E084CFA-BA4A-9440-C89D-7C09B2F126BC}"/>
              </a:ext>
            </a:extLst>
          </p:cNvPr>
          <p:cNvSpPr/>
          <p:nvPr/>
        </p:nvSpPr>
        <p:spPr>
          <a:xfrm>
            <a:off x="8353350" y="12294314"/>
            <a:ext cx="24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>
                <a:latin typeface="+mj-ea"/>
                <a:ea typeface="+mj-ea"/>
                <a:cs typeface="Times New Roman" pitchFamily="18" charset="0"/>
              </a:rPr>
              <a:t>参加登録</a:t>
            </a:r>
            <a:endParaRPr lang="en-US" altLang="ja-JP" sz="28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AAB11E7-BBEE-9DF5-24D3-3ADD8A431DFE}"/>
              </a:ext>
            </a:extLst>
          </p:cNvPr>
          <p:cNvSpPr/>
          <p:nvPr/>
        </p:nvSpPr>
        <p:spPr>
          <a:xfrm>
            <a:off x="11195645" y="12294314"/>
            <a:ext cx="24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600">
                <a:latin typeface="+mj-ea"/>
                <a:ea typeface="+mj-ea"/>
                <a:cs typeface="Times New Roman" pitchFamily="18" charset="0"/>
              </a:rPr>
              <a:t>質問紙</a:t>
            </a:r>
            <a:endParaRPr lang="en-US" altLang="ja-JP" sz="28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AB05ED9-DCCC-6424-1722-155C398A5EE3}"/>
              </a:ext>
            </a:extLst>
          </p:cNvPr>
          <p:cNvSpPr txBox="1"/>
          <p:nvPr/>
        </p:nvSpPr>
        <p:spPr>
          <a:xfrm>
            <a:off x="11110249" y="15457482"/>
            <a:ext cx="2726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/>
              <a:t>QRコードから質問紙に回答した場合、当日現地で行う質問紙への回答は不要です。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A7E0AE3-0327-35FD-9957-0E98B8907331}"/>
              </a:ext>
            </a:extLst>
          </p:cNvPr>
          <p:cNvSpPr txBox="1"/>
          <p:nvPr/>
        </p:nvSpPr>
        <p:spPr>
          <a:xfrm>
            <a:off x="8226114" y="15491915"/>
            <a:ext cx="2510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/>
              <a:t>参加登録とお問い合わせはこちらから。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3DED3B-CCBB-6D77-0C37-96E38CE1B6B9}"/>
              </a:ext>
            </a:extLst>
          </p:cNvPr>
          <p:cNvSpPr/>
          <p:nvPr/>
        </p:nvSpPr>
        <p:spPr>
          <a:xfrm>
            <a:off x="10873630" y="129710"/>
            <a:ext cx="3931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2000">
                <a:latin typeface="+mj-ea"/>
                <a:ea typeface="+mj-ea"/>
              </a:rPr>
              <a:t>令和</a:t>
            </a:r>
            <a:r>
              <a:rPr lang="en-US" altLang="ja-JP" sz="2000" dirty="0">
                <a:latin typeface="+mj-ea"/>
                <a:ea typeface="+mj-ea"/>
              </a:rPr>
              <a:t>7</a:t>
            </a:r>
            <a:r>
              <a:rPr lang="ja-JP" altLang="en-US" sz="2000">
                <a:latin typeface="+mj-ea"/>
                <a:ea typeface="+mj-ea"/>
              </a:rPr>
              <a:t>年</a:t>
            </a:r>
            <a:r>
              <a:rPr lang="en-US" altLang="ja-JP" sz="2000" dirty="0">
                <a:latin typeface="+mj-ea"/>
                <a:ea typeface="+mj-ea"/>
              </a:rPr>
              <a:t>6</a:t>
            </a:r>
            <a:r>
              <a:rPr lang="ja-JP" altLang="en-US" sz="2000">
                <a:latin typeface="+mj-ea"/>
                <a:ea typeface="+mj-ea"/>
              </a:rPr>
              <a:t>月</a:t>
            </a:r>
            <a:r>
              <a:rPr lang="en-US" altLang="ja-JP" sz="2000" dirty="0">
                <a:latin typeface="+mj-ea"/>
                <a:ea typeface="+mj-ea"/>
              </a:rPr>
              <a:t>12</a:t>
            </a:r>
            <a:r>
              <a:rPr lang="ja-JP" altLang="en-US" sz="2000">
                <a:latin typeface="+mj-ea"/>
                <a:ea typeface="+mj-ea"/>
              </a:rPr>
              <a:t>日発行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DC91195-823E-8B0E-0130-7E9B62CDE16F}"/>
              </a:ext>
            </a:extLst>
          </p:cNvPr>
          <p:cNvGrpSpPr/>
          <p:nvPr/>
        </p:nvGrpSpPr>
        <p:grpSpPr>
          <a:xfrm>
            <a:off x="192690" y="236929"/>
            <a:ext cx="1031868" cy="591375"/>
            <a:chOff x="-167350" y="79702"/>
            <a:chExt cx="1031868" cy="59137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7D046EE-FBE2-353A-0439-F83B62821790}"/>
                </a:ext>
              </a:extLst>
            </p:cNvPr>
            <p:cNvSpPr/>
            <p:nvPr/>
          </p:nvSpPr>
          <p:spPr>
            <a:xfrm>
              <a:off x="-167350" y="144557"/>
              <a:ext cx="10318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2400">
                  <a:latin typeface="+mj-ea"/>
                  <a:ea typeface="+mj-ea"/>
                </a:rPr>
                <a:t>回覧</a:t>
              </a:r>
            </a:p>
          </p:txBody>
        </p:sp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A27A7A18-B3D4-B722-BDC4-270399B1DBFC}"/>
                </a:ext>
              </a:extLst>
            </p:cNvPr>
            <p:cNvSpPr/>
            <p:nvPr/>
          </p:nvSpPr>
          <p:spPr>
            <a:xfrm>
              <a:off x="-119679" y="79702"/>
              <a:ext cx="936526" cy="59137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1C72FAE-7055-C9EE-0C44-0FA23C46C036}"/>
              </a:ext>
            </a:extLst>
          </p:cNvPr>
          <p:cNvSpPr/>
          <p:nvPr/>
        </p:nvSpPr>
        <p:spPr>
          <a:xfrm>
            <a:off x="9295549" y="12853640"/>
            <a:ext cx="3384264" cy="45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latin typeface="+mj-ea"/>
                <a:cs typeface="Times New Roman" pitchFamily="18" charset="0"/>
              </a:rPr>
              <a:t>QR</a:t>
            </a:r>
            <a:r>
              <a:rPr lang="ja-JP" altLang="en-US" sz="1200">
                <a:latin typeface="+mj-ea"/>
                <a:cs typeface="Times New Roman" pitchFamily="18" charset="0"/>
              </a:rPr>
              <a:t>コードをスマホのカメラで撮影してみてください．</a:t>
            </a:r>
            <a:endParaRPr lang="en-US" altLang="ja-JP" sz="2000" dirty="0">
              <a:latin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6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>
            <a:extLst>
              <a:ext uri="{FF2B5EF4-FFF2-40B4-BE49-F238E27FC236}">
                <a16:creationId xmlns:a16="http://schemas.microsoft.com/office/drawing/2014/main" id="{09A8BFED-B74D-2F3E-349D-E9C75E72BAD3}"/>
              </a:ext>
            </a:extLst>
          </p:cNvPr>
          <p:cNvSpPr/>
          <p:nvPr/>
        </p:nvSpPr>
        <p:spPr>
          <a:xfrm>
            <a:off x="-6984354" y="-4212256"/>
            <a:ext cx="29225876" cy="6279119"/>
          </a:xfrm>
          <a:prstGeom prst="ellipse">
            <a:avLst/>
          </a:prstGeom>
          <a:gradFill flip="none" rotWithShape="1">
            <a:gsLst>
              <a:gs pos="52000">
                <a:srgbClr val="FFCCFF"/>
              </a:gs>
              <a:gs pos="97000">
                <a:srgbClr val="FF00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E41EA3-1893-C636-6C92-292F5ADA421C}"/>
              </a:ext>
            </a:extLst>
          </p:cNvPr>
          <p:cNvSpPr/>
          <p:nvPr/>
        </p:nvSpPr>
        <p:spPr>
          <a:xfrm>
            <a:off x="44623" y="342900"/>
            <a:ext cx="150779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トキめき会のアプリ　</a:t>
            </a:r>
            <a:r>
              <a:rPr lang="en-US" altLang="ja-JP" sz="3200" dirty="0" err="1">
                <a:latin typeface="+mj-ea"/>
                <a:ea typeface="+mj-ea"/>
                <a:cs typeface="ＭＳ Ｐゴシック" pitchFamily="50" charset="-128"/>
              </a:rPr>
              <a:t>Personary</a:t>
            </a: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を開いて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atin typeface="+mj-ea"/>
                <a:ea typeface="+mj-ea"/>
                <a:cs typeface="ＭＳ Ｐゴシック" pitchFamily="50" charset="-128"/>
              </a:rPr>
              <a:t>歩行速度を確認してみませんか？</a:t>
            </a:r>
            <a:endParaRPr lang="en-US" altLang="ja-JP" sz="3200" dirty="0">
              <a:latin typeface="+mj-ea"/>
              <a:ea typeface="+mj-ea"/>
              <a:cs typeface="ＭＳ Ｐゴシック" pitchFamily="50" charset="-128"/>
            </a:endParaRPr>
          </a:p>
        </p:txBody>
      </p:sp>
      <p:pic>
        <p:nvPicPr>
          <p:cNvPr id="6" name="図 5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A31574C7-A70A-BA7F-A50F-DF84787BA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389" y="2196456"/>
            <a:ext cx="4647838" cy="10058400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A3658CB-7868-0DC9-E668-42D162D69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6" y="2196456"/>
            <a:ext cx="4647838" cy="10058400"/>
          </a:xfrm>
          <a:prstGeom prst="rect">
            <a:avLst/>
          </a:prstGeom>
        </p:spPr>
      </p:pic>
      <p:pic>
        <p:nvPicPr>
          <p:cNvPr id="10" name="図 9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27DCF0F7-E3F4-CC34-1E53-5DACBDE0E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0" y="2196456"/>
            <a:ext cx="4647838" cy="10058400"/>
          </a:xfrm>
          <a:prstGeom prst="rect">
            <a:avLst/>
          </a:prstGeom>
        </p:spPr>
      </p:pic>
      <p:sp>
        <p:nvSpPr>
          <p:cNvPr id="11" name="上矢印 10">
            <a:extLst>
              <a:ext uri="{FF2B5EF4-FFF2-40B4-BE49-F238E27FC236}">
                <a16:creationId xmlns:a16="http://schemas.microsoft.com/office/drawing/2014/main" id="{6D2D7A41-1162-7B87-3736-FE5AD45164A0}"/>
              </a:ext>
            </a:extLst>
          </p:cNvPr>
          <p:cNvSpPr/>
          <p:nvPr/>
        </p:nvSpPr>
        <p:spPr>
          <a:xfrm rot="18810912">
            <a:off x="2156867" y="8710706"/>
            <a:ext cx="1152128" cy="1080120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E2A522A-8195-6867-D866-6B1B6E18107E}"/>
              </a:ext>
            </a:extLst>
          </p:cNvPr>
          <p:cNvSpPr/>
          <p:nvPr/>
        </p:nvSpPr>
        <p:spPr>
          <a:xfrm>
            <a:off x="2570399" y="9613280"/>
            <a:ext cx="190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ea"/>
                <a:ea typeface="+mj-ea"/>
                <a:cs typeface="ＭＳ Ｐゴシック" pitchFamily="50" charset="-128"/>
              </a:rPr>
              <a:t>タップ</a:t>
            </a:r>
            <a:endParaRPr lang="en-US" altLang="ja-JP" sz="32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13" name="上矢印 12">
            <a:extLst>
              <a:ext uri="{FF2B5EF4-FFF2-40B4-BE49-F238E27FC236}">
                <a16:creationId xmlns:a16="http://schemas.microsoft.com/office/drawing/2014/main" id="{B2D03E51-4779-E3FC-5DC2-041EA8F07076}"/>
              </a:ext>
            </a:extLst>
          </p:cNvPr>
          <p:cNvSpPr/>
          <p:nvPr/>
        </p:nvSpPr>
        <p:spPr>
          <a:xfrm rot="18810912">
            <a:off x="7144560" y="4379814"/>
            <a:ext cx="1152128" cy="1080120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F0C87A-B74B-DA12-4E33-8E2DA2C93187}"/>
              </a:ext>
            </a:extLst>
          </p:cNvPr>
          <p:cNvSpPr/>
          <p:nvPr/>
        </p:nvSpPr>
        <p:spPr>
          <a:xfrm>
            <a:off x="7558092" y="5282388"/>
            <a:ext cx="190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ea"/>
                <a:ea typeface="+mj-ea"/>
                <a:cs typeface="ＭＳ Ｐゴシック" pitchFamily="50" charset="-128"/>
              </a:rPr>
              <a:t>タップ</a:t>
            </a:r>
            <a:endParaRPr lang="en-US" altLang="ja-JP" sz="32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15" name="上矢印 14">
            <a:extLst>
              <a:ext uri="{FF2B5EF4-FFF2-40B4-BE49-F238E27FC236}">
                <a16:creationId xmlns:a16="http://schemas.microsoft.com/office/drawing/2014/main" id="{DC223517-15FD-8913-BFF9-A5E821268B40}"/>
              </a:ext>
            </a:extLst>
          </p:cNvPr>
          <p:cNvSpPr/>
          <p:nvPr/>
        </p:nvSpPr>
        <p:spPr>
          <a:xfrm rot="18810912">
            <a:off x="12388862" y="8643647"/>
            <a:ext cx="1152128" cy="1080120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6270D68-A4C8-44BF-5B63-7B5A38A46556}"/>
              </a:ext>
            </a:extLst>
          </p:cNvPr>
          <p:cNvSpPr/>
          <p:nvPr/>
        </p:nvSpPr>
        <p:spPr>
          <a:xfrm>
            <a:off x="12802394" y="9546221"/>
            <a:ext cx="1901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ea"/>
                <a:ea typeface="+mj-ea"/>
                <a:cs typeface="ＭＳ Ｐゴシック" pitchFamily="50" charset="-128"/>
              </a:rPr>
              <a:t>チェック</a:t>
            </a:r>
            <a:endParaRPr lang="en-US" altLang="ja-JP" sz="3200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  <a:latin typeface="+mj-ea"/>
              <a:ea typeface="+mj-ea"/>
              <a:cs typeface="ＭＳ Ｐゴシック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521F44E-9C3D-EF69-1FBB-FC20C983588E}"/>
              </a:ext>
            </a:extLst>
          </p:cNvPr>
          <p:cNvSpPr txBox="1"/>
          <p:nvPr/>
        </p:nvSpPr>
        <p:spPr>
          <a:xfrm>
            <a:off x="1056548" y="13489900"/>
            <a:ext cx="132014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/>
              <a:t>トキめき会　スマホ教室「スマートフォンアプリを用いた運動チェックの方法」を行います。トキめき会に参加して、スマートフォンのアプリの開き方、歩行速度の見方を説明します。スマートフォンを使ってご自身の歩きを見直しましょう！</a:t>
            </a:r>
            <a:endParaRPr lang="en-US" altLang="ja-JP" sz="3600" dirty="0"/>
          </a:p>
          <a:p>
            <a:pPr algn="ctr"/>
            <a:r>
              <a:rPr lang="ja-JP" altLang="en-US" sz="3600"/>
              <a:t>どの参加日時でもスマホ教室に参加できます。</a:t>
            </a:r>
            <a:endParaRPr lang="en-US" altLang="ja-JP" sz="3600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B17F261D-F3CC-58EB-5A04-11F63CBFC79D}"/>
              </a:ext>
            </a:extLst>
          </p:cNvPr>
          <p:cNvGrpSpPr/>
          <p:nvPr/>
        </p:nvGrpSpPr>
        <p:grpSpPr>
          <a:xfrm>
            <a:off x="11313606" y="16598056"/>
            <a:ext cx="3425366" cy="4289261"/>
            <a:chOff x="12193012" y="15584181"/>
            <a:chExt cx="3425366" cy="4289261"/>
          </a:xfrm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1CC9DCE0-19BF-AF68-491D-76080EE46FAA}"/>
                </a:ext>
              </a:extLst>
            </p:cNvPr>
            <p:cNvSpPr/>
            <p:nvPr/>
          </p:nvSpPr>
          <p:spPr>
            <a:xfrm>
              <a:off x="12193012" y="15584181"/>
              <a:ext cx="3425366" cy="4289261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ea"/>
                <a:ea typeface="+mj-ea"/>
              </a:endParaRPr>
            </a:p>
          </p:txBody>
        </p:sp>
        <p:pic>
          <p:nvPicPr>
            <p:cNvPr id="21" name="Picture 4" descr="https://qr.quel.jp/tmp/bd7e397d6fb2e0274b5a5f3b278892a86770d85a.png">
              <a:extLst>
                <a:ext uri="{FF2B5EF4-FFF2-40B4-BE49-F238E27FC236}">
                  <a16:creationId xmlns:a16="http://schemas.microsoft.com/office/drawing/2014/main" id="{1BAD3FE9-FD23-9E62-045A-105988FCE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0212" y="16943952"/>
              <a:ext cx="2510966" cy="2510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67199E2-C777-02AF-6BAF-454696B9A483}"/>
                </a:ext>
              </a:extLst>
            </p:cNvPr>
            <p:cNvSpPr/>
            <p:nvPr/>
          </p:nvSpPr>
          <p:spPr>
            <a:xfrm>
              <a:off x="12193012" y="15695029"/>
              <a:ext cx="34253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latin typeface="+mj-ea"/>
                  <a:ea typeface="+mj-ea"/>
                  <a:cs typeface="ＭＳ Ｐゴシック" pitchFamily="50" charset="-128"/>
                </a:rPr>
                <a:t>もっと詳しく知りたい</a:t>
              </a:r>
              <a:endParaRPr lang="en-US" altLang="ja-JP" sz="2400" dirty="0">
                <a:latin typeface="+mj-ea"/>
                <a:ea typeface="+mj-ea"/>
                <a:cs typeface="ＭＳ Ｐゴシック" pitchFamily="50" charset="-128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 dirty="0">
                  <a:latin typeface="+mj-ea"/>
                  <a:ea typeface="+mj-ea"/>
                  <a:cs typeface="ＭＳ Ｐゴシック" pitchFamily="50" charset="-128"/>
                </a:rPr>
                <a:t>方</a:t>
              </a:r>
              <a:r>
                <a:rPr lang="ja-JP" altLang="en-US" sz="2400">
                  <a:latin typeface="+mj-ea"/>
                  <a:ea typeface="+mj-ea"/>
                  <a:cs typeface="ＭＳ Ｐゴシック" pitchFamily="50" charset="-128"/>
                </a:rPr>
                <a:t>はこちら</a:t>
              </a:r>
              <a:endParaRPr lang="en-US" altLang="ja-JP" sz="2400" dirty="0">
                <a:latin typeface="+mj-ea"/>
                <a:ea typeface="+mj-ea"/>
                <a:cs typeface="ＭＳ Ｐゴシック" pitchFamily="50" charset="-128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2400">
                  <a:latin typeface="+mj-ea"/>
                  <a:ea typeface="+mj-ea"/>
                  <a:cs typeface="ＭＳ Ｐゴシック" pitchFamily="50" charset="-128"/>
                </a:rPr>
                <a:t>トキめき会ウェブサイト</a:t>
              </a:r>
              <a:endParaRPr lang="ja-JP" altLang="ja-JP" sz="2400" dirty="0">
                <a:latin typeface="+mj-ea"/>
                <a:ea typeface="+mj-ea"/>
                <a:cs typeface="ＭＳ Ｐゴシック" pitchFamily="50" charset="-128"/>
              </a:endParaRP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CF31ED3-443C-8763-ABA8-333F77C42770}"/>
              </a:ext>
            </a:extLst>
          </p:cNvPr>
          <p:cNvSpPr/>
          <p:nvPr/>
        </p:nvSpPr>
        <p:spPr>
          <a:xfrm>
            <a:off x="11354708" y="20517387"/>
            <a:ext cx="3384264" cy="458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latin typeface="+mj-ea"/>
                <a:cs typeface="Times New Roman" pitchFamily="18" charset="0"/>
              </a:rPr>
              <a:t>QR</a:t>
            </a:r>
            <a:r>
              <a:rPr lang="ja-JP" altLang="en-US" sz="1200">
                <a:latin typeface="+mj-ea"/>
                <a:cs typeface="Times New Roman" pitchFamily="18" charset="0"/>
              </a:rPr>
              <a:t>コードをスマホのカメラで撮影してみてください．</a:t>
            </a:r>
            <a:endParaRPr lang="en-US" altLang="ja-JP" sz="2000" dirty="0">
              <a:latin typeface="+mj-ea"/>
              <a:cs typeface="Times New Roman" pitchFamily="18" charset="0"/>
            </a:endParaRPr>
          </a:p>
        </p:txBody>
      </p:sp>
      <p:pic>
        <p:nvPicPr>
          <p:cNvPr id="25" name="図 2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6F41450-2CFB-68FB-84E2-64605B2AB7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7" t="55158" r="49554" b="33505"/>
          <a:stretch/>
        </p:blipFill>
        <p:spPr>
          <a:xfrm>
            <a:off x="1914223" y="4646287"/>
            <a:ext cx="2732726" cy="288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1E02ED-9F1D-6A43-FF00-47046098CFD4}"/>
              </a:ext>
            </a:extLst>
          </p:cNvPr>
          <p:cNvSpPr txBox="1"/>
          <p:nvPr/>
        </p:nvSpPr>
        <p:spPr>
          <a:xfrm>
            <a:off x="648494" y="17327475"/>
            <a:ext cx="68456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/>
              <a:t>お問い合わせ先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/>
              <a:t>新潟県健康づくり財団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/>
              <a:t>佐渡市役所市民生活部健康医療対策課</a:t>
            </a:r>
            <a:endParaRPr lang="en-US" altLang="ja-JP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90455B-111C-DE00-CDD8-50F2D7CA2C8C}"/>
              </a:ext>
            </a:extLst>
          </p:cNvPr>
          <p:cNvSpPr txBox="1"/>
          <p:nvPr/>
        </p:nvSpPr>
        <p:spPr>
          <a:xfrm>
            <a:off x="7133960" y="17327475"/>
            <a:ext cx="31636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/>
              <a:t>（</a:t>
            </a:r>
            <a:r>
              <a:rPr lang="ja-JP" altLang="en-US" sz="2800">
                <a:solidFill>
                  <a:srgbClr val="E61F34"/>
                </a:solidFill>
                <a:effectLst/>
                <a:latin typeface="Helvetica" pitchFamily="2" charset="0"/>
              </a:rPr>
              <a:t>☎</a:t>
            </a:r>
            <a:r>
              <a:rPr lang="en-US" altLang="ja-JP" sz="2800" dirty="0"/>
              <a:t> 025-224-6161</a:t>
            </a:r>
            <a:r>
              <a:rPr lang="ja-JP" altLang="en-US" sz="2800"/>
              <a:t>）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/>
              <a:t>（</a:t>
            </a:r>
            <a:r>
              <a:rPr lang="ja-JP" altLang="en-US" sz="2800">
                <a:solidFill>
                  <a:srgbClr val="E61F34"/>
                </a:solidFill>
                <a:effectLst/>
                <a:latin typeface="Helvetica" pitchFamily="2" charset="0"/>
              </a:rPr>
              <a:t>☎</a:t>
            </a:r>
            <a:r>
              <a:rPr lang="en-US" altLang="ja-JP" sz="2800" dirty="0"/>
              <a:t> 0259-63-3115</a:t>
            </a:r>
            <a:r>
              <a:rPr lang="ja-JP" altLang="en-US" sz="2800"/>
              <a:t>）</a:t>
            </a:r>
            <a:endParaRPr lang="en-US" altLang="ja-JP" sz="2800" dirty="0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052B043C-1989-FF65-34F5-9BD6EE905396}"/>
              </a:ext>
            </a:extLst>
          </p:cNvPr>
          <p:cNvSpPr/>
          <p:nvPr/>
        </p:nvSpPr>
        <p:spPr>
          <a:xfrm>
            <a:off x="503404" y="17039895"/>
            <a:ext cx="9794162" cy="28813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5BC724-5BBF-813C-6F93-1F15B8CF3F12}"/>
              </a:ext>
            </a:extLst>
          </p:cNvPr>
          <p:cNvSpPr txBox="1"/>
          <p:nvPr/>
        </p:nvSpPr>
        <p:spPr>
          <a:xfrm>
            <a:off x="7231281" y="18573409"/>
            <a:ext cx="32948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effectLst/>
                <a:latin typeface="Helvetica" pitchFamily="2" charset="0"/>
              </a:rPr>
              <a:t>平日午前</a:t>
            </a:r>
            <a:r>
              <a:rPr lang="en-US" altLang="ja-JP" sz="1200" dirty="0">
                <a:effectLst/>
                <a:latin typeface="Helvetica" pitchFamily="2" charset="0"/>
              </a:rPr>
              <a:t>9</a:t>
            </a:r>
            <a:r>
              <a:rPr lang="ja-JP" altLang="en-US" sz="1200">
                <a:effectLst/>
                <a:latin typeface="Helvetica" pitchFamily="2" charset="0"/>
              </a:rPr>
              <a:t>時から午後４時</a:t>
            </a:r>
            <a:r>
              <a:rPr lang="en-US" altLang="ja-JP" sz="1200" dirty="0">
                <a:effectLst/>
                <a:latin typeface="Helvetica" pitchFamily="2" charset="0"/>
              </a:rPr>
              <a:t>30</a:t>
            </a:r>
            <a:r>
              <a:rPr lang="ja-JP" altLang="en-US" sz="1200">
                <a:effectLst/>
                <a:latin typeface="Helvetica" pitchFamily="2" charset="0"/>
              </a:rPr>
              <a:t>分まで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D9A62E1-0AA9-37C6-AC99-E53F72616CBD}"/>
              </a:ext>
            </a:extLst>
          </p:cNvPr>
          <p:cNvSpPr/>
          <p:nvPr/>
        </p:nvSpPr>
        <p:spPr>
          <a:xfrm>
            <a:off x="12775888" y="129710"/>
            <a:ext cx="22742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>
                <a:latin typeface="+mj-ea"/>
                <a:ea typeface="+mj-ea"/>
              </a:rPr>
              <a:t>Ver20250612</a:t>
            </a:r>
            <a:endParaRPr lang="ja-JP" altLang="en-US" sz="11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271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550</Words>
  <Application>Microsoft Macintosh PowerPoint</Application>
  <PresentationFormat>ユーザー設定</PresentationFormat>
  <Paragraphs>75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​​テーマ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Kazuki Hotta, Ph.D.</dc:creator>
  <cp:keywords/>
  <dc:description/>
  <cp:lastModifiedBy>Kazuki Hotta</cp:lastModifiedBy>
  <cp:revision>132</cp:revision>
  <cp:lastPrinted>2024-10-16T12:48:23Z</cp:lastPrinted>
  <dcterms:created xsi:type="dcterms:W3CDTF">2020-01-08T02:49:22Z</dcterms:created>
  <dcterms:modified xsi:type="dcterms:W3CDTF">2025-06-12T03:43:37Z</dcterms:modified>
  <cp:category/>
</cp:coreProperties>
</file>